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52"/>
  </p:normalViewPr>
  <p:slideViewPr>
    <p:cSldViewPr snapToGrid="0">
      <p:cViewPr varScale="1">
        <p:scale>
          <a:sx n="62" d="100"/>
          <a:sy n="62" d="100"/>
        </p:scale>
        <p:origin x="8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4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6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1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86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80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9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41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7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6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45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6698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10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3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5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332EA-2CC6-1648-A40F-690A4480503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B2D2AB3-7363-DC49-B5A6-8CADF67C5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4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xt2call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9740F1-31EB-EF70-1891-57B2D1538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r>
              <a:rPr lang="en-IN" sz="3200" dirty="0"/>
              <a:t>Feature Screens &amp; Admin Panel Highlights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309221-2FD1-0CD6-1D61-5E6A0B24D1E4}"/>
              </a:ext>
            </a:extLst>
          </p:cNvPr>
          <p:cNvSpPr/>
          <p:nvPr/>
        </p:nvSpPr>
        <p:spPr>
          <a:xfrm>
            <a:off x="1752601" y="1478281"/>
            <a:ext cx="955873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Next2Call Telephony Panel Overview</a:t>
            </a:r>
            <a:br>
              <a:rPr lang="en-I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662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ACC7-961B-B8B0-D7A7-12A724A08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About, Next2Call.com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D45D2-22D9-9927-A75F-F06AA6434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br>
              <a:rPr lang="en-IN" dirty="0"/>
            </a:br>
            <a:br>
              <a:rPr lang="en-IN" dirty="0"/>
            </a:br>
            <a:r>
              <a:rPr lang="en-IN" sz="3600" dirty="0">
                <a:solidFill>
                  <a:srgbClr val="002060"/>
                </a:solidFill>
              </a:rPr>
              <a:t>Next2Call.com offers cloud-based telephony software with inbuilt CRM, global VoIP solutions, and real-time analytics for call </a:t>
            </a:r>
            <a:r>
              <a:rPr lang="en-IN" sz="3600" dirty="0" err="1">
                <a:solidFill>
                  <a:srgbClr val="002060"/>
                </a:solidFill>
              </a:rPr>
              <a:t>center</a:t>
            </a:r>
            <a:r>
              <a:rPr lang="en-IN" sz="3600" dirty="0">
                <a:solidFill>
                  <a:srgbClr val="002060"/>
                </a:solidFill>
              </a:rPr>
              <a:t> operations. The platform enables efficient lead management, user-friendly call reporting, and high availability through advanced call routing.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7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AE37A-1915-A34E-148D-D8DE6957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Login Page</a:t>
            </a:r>
            <a:br>
              <a:rPr lang="en-IN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A1A3A6-1AE5-94B0-79E1-827618220AD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b="9650"/>
          <a:stretch/>
        </p:blipFill>
        <p:spPr bwMode="auto">
          <a:xfrm>
            <a:off x="167640" y="1825624"/>
            <a:ext cx="6817775" cy="4544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B069A4-BC89-5662-79DB-15266377146E}"/>
              </a:ext>
            </a:extLst>
          </p:cNvPr>
          <p:cNvSpPr txBox="1"/>
          <p:nvPr/>
        </p:nvSpPr>
        <p:spPr>
          <a:xfrm>
            <a:off x="6985414" y="3102087"/>
            <a:ext cx="50389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The secure OTP Based login page allows admin and agents to access the telephony panel with role-based access 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27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BA4A2-DE84-783C-C83A-83F9D2361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920" y="0"/>
            <a:ext cx="10546078" cy="2072640"/>
          </a:xfrm>
        </p:spPr>
        <p:txBody>
          <a:bodyPr>
            <a:normAutofit fontScale="90000"/>
          </a:bodyPr>
          <a:lstStyle/>
          <a:p>
            <a:r>
              <a:rPr lang="en-IN" dirty="0"/>
              <a:t>Dashboard</a:t>
            </a:r>
            <a:br>
              <a:rPr lang="en-IN" dirty="0"/>
            </a:br>
            <a:r>
              <a:rPr lang="en-IN" dirty="0"/>
              <a:t>-</a:t>
            </a:r>
            <a:r>
              <a:rPr lang="en-IN" sz="2200" dirty="0"/>
              <a:t>Shows live campaign status</a:t>
            </a:r>
            <a:br>
              <a:rPr lang="en-IN" sz="2200" dirty="0"/>
            </a:br>
            <a:r>
              <a:rPr lang="en-IN" sz="2200" dirty="0"/>
              <a:t>-Agent availability</a:t>
            </a:r>
            <a:br>
              <a:rPr lang="en-IN" sz="2200" dirty="0"/>
            </a:br>
            <a:r>
              <a:rPr lang="en-IN" sz="2200" dirty="0"/>
              <a:t>-Live call monitoring</a:t>
            </a:r>
            <a:br>
              <a:rPr lang="en-IN" sz="2200" dirty="0"/>
            </a:br>
            <a:r>
              <a:rPr lang="en-IN" sz="2200" dirty="0"/>
              <a:t>-Real-time summary of connected calls</a:t>
            </a:r>
            <a:br>
              <a:rPr lang="en-IN" dirty="0"/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1DD1FF2-2C3A-BE48-A73B-2AC5052FA29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5" b="9831"/>
          <a:stretch/>
        </p:blipFill>
        <p:spPr bwMode="auto">
          <a:xfrm>
            <a:off x="182880" y="2072640"/>
            <a:ext cx="12009118" cy="4785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5776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D8F2-5250-61B6-EF11-AEE41E07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Add/Create Campaign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0173F3-B561-23F3-CC72-66380CA6835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8" b="9309"/>
          <a:stretch/>
        </p:blipFill>
        <p:spPr bwMode="auto">
          <a:xfrm>
            <a:off x="167640" y="1600200"/>
            <a:ext cx="12024360" cy="5257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063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A3DD-554C-659F-4D57-F9CE1DA92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8" y="0"/>
            <a:ext cx="10577512" cy="1914525"/>
          </a:xfrm>
        </p:spPr>
        <p:txBody>
          <a:bodyPr>
            <a:normAutofit fontScale="90000"/>
          </a:bodyPr>
          <a:lstStyle/>
          <a:p>
            <a:r>
              <a:rPr lang="en-IN" sz="3600" dirty="0"/>
              <a:t>Add User / Agent</a:t>
            </a:r>
            <a:br>
              <a:rPr lang="en-IN" sz="3600" dirty="0"/>
            </a:br>
            <a:r>
              <a:rPr lang="en-IN" sz="2800" dirty="0"/>
              <a:t>Admin can add agents with details like name, username, password</a:t>
            </a:r>
            <a:br>
              <a:rPr lang="en-IN" sz="2800" dirty="0"/>
            </a:br>
            <a:r>
              <a:rPr lang="en-IN" sz="2800" dirty="0"/>
              <a:t>Assign them to campaigns and queues</a:t>
            </a:r>
            <a:br>
              <a:rPr lang="en-IN" sz="2800" dirty="0"/>
            </a:br>
            <a:r>
              <a:rPr lang="en-IN" sz="2800" dirty="0"/>
              <a:t>Enable/disable users with a click</a:t>
            </a:r>
            <a:endParaRPr 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C74A71-C6E7-76B0-630F-B67D37A9708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3" b="16101"/>
          <a:stretch/>
        </p:blipFill>
        <p:spPr bwMode="auto">
          <a:xfrm>
            <a:off x="182880" y="2118362"/>
            <a:ext cx="12009120" cy="47396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603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3A69-A809-8FD9-AF3A-464EDF70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28" y="365124"/>
            <a:ext cx="5070072" cy="6492875"/>
          </a:xfrm>
        </p:spPr>
        <p:txBody>
          <a:bodyPr>
            <a:normAutofit fontScale="90000"/>
          </a:bodyPr>
          <a:lstStyle/>
          <a:p>
            <a:r>
              <a:rPr lang="en-IN" dirty="0"/>
              <a:t>Inbuilt Softphone</a:t>
            </a:r>
            <a:br>
              <a:rPr lang="en-IN" dirty="0"/>
            </a:br>
            <a:r>
              <a:rPr lang="en-IN" sz="2400" b="1" dirty="0"/>
              <a:t>Call Transfer (Blind &amp; Attended)</a:t>
            </a:r>
            <a:br>
              <a:rPr lang="en-IN" sz="2400" dirty="0"/>
            </a:br>
            <a:r>
              <a:rPr lang="en-IN" sz="2400" dirty="0"/>
              <a:t>Easily transfer calls to another agent or department with a single click.</a:t>
            </a:r>
            <a:br>
              <a:rPr lang="en-IN" sz="2400" dirty="0"/>
            </a:br>
            <a:br>
              <a:rPr lang="en-IN" sz="2400" dirty="0"/>
            </a:br>
            <a:r>
              <a:rPr lang="en-IN" sz="2400" b="1" dirty="0"/>
              <a:t>Call Conference </a:t>
            </a:r>
            <a:r>
              <a:rPr lang="en-IN" sz="2400" dirty="0"/>
              <a:t>Add multiple participants into a live call for instant team collaboration or client consultations.</a:t>
            </a:r>
            <a:br>
              <a:rPr lang="en-IN" sz="2400" dirty="0"/>
            </a:br>
            <a:br>
              <a:rPr lang="en-IN" sz="2400" dirty="0"/>
            </a:br>
            <a:r>
              <a:rPr lang="en-IN" sz="2400" b="1" dirty="0"/>
              <a:t>Call Barging &amp; Whispering </a:t>
            </a:r>
            <a:r>
              <a:rPr lang="en-IN" sz="2400" dirty="0"/>
              <a:t>Supervisors can monitor calls silently or assist agents in real-time without the customer hearing.</a:t>
            </a:r>
            <a:br>
              <a:rPr lang="en-IN" sz="2400" dirty="0"/>
            </a:br>
            <a:br>
              <a:rPr lang="en-IN" sz="2400" dirty="0"/>
            </a:br>
            <a:r>
              <a:rPr lang="en-IN" sz="2400" b="1" dirty="0"/>
              <a:t>Secure &amp; Browser-Based </a:t>
            </a:r>
            <a:r>
              <a:rPr lang="en-IN" sz="2400" dirty="0"/>
              <a:t>Works over HTTPS and WebRTC, ensuring secure, plugin-free connectivity.</a:t>
            </a:r>
            <a:br>
              <a:rPr lang="en-IN" sz="2400" dirty="0"/>
            </a:b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A95550-20EA-45D9-883A-D9701FBDA48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3" t="19156" b="11301"/>
          <a:stretch/>
        </p:blipFill>
        <p:spPr bwMode="auto">
          <a:xfrm>
            <a:off x="5969202" y="365125"/>
            <a:ext cx="5070071" cy="5811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6741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75D1-5AA6-3EE9-4611-003FB2105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240" y="0"/>
            <a:ext cx="10652760" cy="1950720"/>
          </a:xfrm>
        </p:spPr>
        <p:txBody>
          <a:bodyPr>
            <a:normAutofit fontScale="90000"/>
          </a:bodyPr>
          <a:lstStyle/>
          <a:p>
            <a:r>
              <a:rPr lang="en-IN" sz="3600" b="1" dirty="0"/>
              <a:t>Call Reports:</a:t>
            </a:r>
            <a:br>
              <a:rPr lang="en-IN" sz="4000" dirty="0"/>
            </a:br>
            <a:r>
              <a:rPr lang="en-IN" sz="2700" dirty="0"/>
              <a:t>Comprehensive report of all inbound and outbound calls</a:t>
            </a:r>
            <a:br>
              <a:rPr lang="en-IN" sz="2700" dirty="0"/>
            </a:br>
            <a:r>
              <a:rPr lang="en-IN" sz="2700" dirty="0"/>
              <a:t>Date &amp; time filter</a:t>
            </a:r>
            <a:br>
              <a:rPr lang="en-IN" sz="2700" dirty="0"/>
            </a:br>
            <a:r>
              <a:rPr lang="en-IN" sz="2700" dirty="0"/>
              <a:t>Call duration, status, disposition summary</a:t>
            </a:r>
            <a:br>
              <a:rPr lang="en-IN" sz="2700" dirty="0"/>
            </a:br>
            <a:r>
              <a:rPr lang="en-IN" sz="2700" dirty="0"/>
              <a:t>Export to Excel for analysis</a:t>
            </a:r>
            <a:br>
              <a:rPr lang="en-IN" sz="1600" dirty="0"/>
            </a:br>
            <a:endParaRPr lang="en-US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069724-F2BE-1B38-C76D-AC86EAB5064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" t="17909" r="436" b="10453"/>
          <a:stretch/>
        </p:blipFill>
        <p:spPr bwMode="auto">
          <a:xfrm>
            <a:off x="868680" y="2103120"/>
            <a:ext cx="11201400" cy="4754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9312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58D7-3226-2E46-378A-7A7A72C8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0"/>
            <a:ext cx="10576560" cy="1920239"/>
          </a:xfrm>
        </p:spPr>
        <p:txBody>
          <a:bodyPr>
            <a:normAutofit fontScale="90000"/>
          </a:bodyPr>
          <a:lstStyle/>
          <a:p>
            <a:r>
              <a:rPr lang="en-IN" sz="2800" b="1" dirty="0"/>
              <a:t>Agent Break Time Report:-</a:t>
            </a:r>
            <a:br>
              <a:rPr lang="en-IN" sz="3200" dirty="0"/>
            </a:br>
            <a:r>
              <a:rPr lang="en-IN" sz="3200" dirty="0"/>
              <a:t>  </a:t>
            </a:r>
            <a:r>
              <a:rPr lang="en-IN" sz="2400" dirty="0"/>
              <a:t>Track agent break status</a:t>
            </a:r>
            <a:br>
              <a:rPr lang="en-IN" sz="2400" dirty="0"/>
            </a:br>
            <a:r>
              <a:rPr lang="en-IN" sz="2400" dirty="0"/>
              <a:t>   Break start/end time</a:t>
            </a:r>
            <a:br>
              <a:rPr lang="en-IN" sz="2400" dirty="0"/>
            </a:br>
            <a:r>
              <a:rPr lang="en-IN" sz="2400" dirty="0"/>
              <a:t>   Reason for break (tea, lunch, etc.)</a:t>
            </a:r>
            <a:br>
              <a:rPr lang="en-IN" sz="2400" dirty="0"/>
            </a:br>
            <a:r>
              <a:rPr lang="en-IN" sz="2400" dirty="0"/>
              <a:t>   Useful for productivity analysis</a:t>
            </a:r>
            <a:br>
              <a:rPr lang="en-IN" sz="2400" dirty="0"/>
            </a:b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6DBC27-E055-8ACE-91CC-E7CC3189E43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44" b="10067"/>
          <a:stretch/>
        </p:blipFill>
        <p:spPr bwMode="auto">
          <a:xfrm>
            <a:off x="182880" y="1920239"/>
            <a:ext cx="11765280" cy="4937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8822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CE24-DCE9-387D-7194-E9DDAF24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0"/>
            <a:ext cx="10637520" cy="1828799"/>
          </a:xfrm>
        </p:spPr>
        <p:txBody>
          <a:bodyPr>
            <a:normAutofit/>
          </a:bodyPr>
          <a:lstStyle/>
          <a:p>
            <a:r>
              <a:rPr lang="en-IN" sz="3200" b="1" dirty="0"/>
              <a:t>Agent/User Login Reports:-</a:t>
            </a:r>
            <a:br>
              <a:rPr lang="en-IN" sz="3200" dirty="0"/>
            </a:br>
            <a:r>
              <a:rPr lang="en-IN" sz="2400" dirty="0"/>
              <a:t>Detailed history of agent login/Logout time</a:t>
            </a:r>
            <a:br>
              <a:rPr lang="en-IN" sz="2400" dirty="0"/>
            </a:br>
            <a:r>
              <a:rPr lang="en-IN" sz="2400" dirty="0"/>
              <a:t>Real Time status of Agents</a:t>
            </a:r>
            <a:br>
              <a:rPr lang="en-IN" sz="2400" dirty="0"/>
            </a:br>
            <a:r>
              <a:rPr lang="en-IN" sz="2400" dirty="0"/>
              <a:t>Advanced filter option to search agents Login report by Name/User ID</a:t>
            </a: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220465-1F6C-4114-EE05-5CF26EE0C65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1" b="9244"/>
          <a:stretch/>
        </p:blipFill>
        <p:spPr bwMode="auto">
          <a:xfrm>
            <a:off x="167640" y="2133600"/>
            <a:ext cx="12024360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314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0CAB-BDA0-9564-9935-AC3074F0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0"/>
            <a:ext cx="10607040" cy="2057400"/>
          </a:xfrm>
        </p:spPr>
        <p:txBody>
          <a:bodyPr>
            <a:normAutofit fontScale="90000"/>
          </a:bodyPr>
          <a:lstStyle/>
          <a:p>
            <a:r>
              <a:rPr lang="en-IN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and remove disposition:-</a:t>
            </a:r>
            <a:r>
              <a:rPr lang="en-IN" sz="3200" dirty="0">
                <a:effectLst/>
              </a:rPr>
              <a:t> </a:t>
            </a:r>
            <a:br>
              <a:rPr lang="en-IN" sz="3200" dirty="0">
                <a:effectLst/>
              </a:rPr>
            </a:br>
            <a:r>
              <a:rPr lang="en-IN" sz="2700" dirty="0"/>
              <a:t>Add new call outcomes such as “Interested,” “</a:t>
            </a:r>
            <a:r>
              <a:rPr lang="en-IN" sz="2700" dirty="0" err="1"/>
              <a:t>Callback</a:t>
            </a:r>
            <a:r>
              <a:rPr lang="en-IN" sz="2700" dirty="0"/>
              <a:t>,” “Not Reachable”</a:t>
            </a:r>
            <a:br>
              <a:rPr lang="en-IN" sz="2700" dirty="0"/>
            </a:br>
            <a:r>
              <a:rPr lang="en-IN" sz="2700" dirty="0"/>
              <a:t>Remove or modify existing dispositions</a:t>
            </a:r>
            <a:br>
              <a:rPr lang="en-IN" sz="2700" dirty="0"/>
            </a:br>
            <a:r>
              <a:rPr lang="en-IN" sz="2700" dirty="0"/>
              <a:t>Disposition-wise agent performance tracking</a:t>
            </a:r>
            <a:br>
              <a:rPr lang="en-IN" sz="1200" dirty="0"/>
            </a:br>
            <a:endParaRPr lang="en-US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02E3D5-1EB5-0B04-D1D5-6964A8A92F3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6" b="14124"/>
          <a:stretch/>
        </p:blipFill>
        <p:spPr bwMode="auto">
          <a:xfrm>
            <a:off x="579120" y="2225040"/>
            <a:ext cx="11612880" cy="4632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8871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246F-B074-04ED-782C-2CB573A88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80" y="1"/>
            <a:ext cx="10713720" cy="2468879"/>
          </a:xfrm>
        </p:spPr>
        <p:txBody>
          <a:bodyPr>
            <a:normAutofit fontScale="90000"/>
          </a:bodyPr>
          <a:lstStyle/>
          <a:p>
            <a:r>
              <a:rPr lang="en-IN" sz="3200" b="1" dirty="0"/>
              <a:t>IVR Converter:</a:t>
            </a:r>
            <a:br>
              <a:rPr lang="en-IN" sz="3200" dirty="0"/>
            </a:br>
            <a:r>
              <a:rPr lang="en-IN" sz="2200" b="1" dirty="0"/>
              <a:t>Welcome Message IVR </a:t>
            </a:r>
            <a:r>
              <a:rPr lang="en-IN" sz="2200" dirty="0"/>
              <a:t>Set up a professional greeting for incoming calls during business hours.</a:t>
            </a:r>
            <a:br>
              <a:rPr lang="en-IN" sz="2200" dirty="0"/>
            </a:br>
            <a:r>
              <a:rPr lang="en-IN" sz="2200" b="1" dirty="0"/>
              <a:t>After-Office Hour IVR </a:t>
            </a:r>
            <a:r>
              <a:rPr lang="en-IN" sz="2200" dirty="0"/>
              <a:t>Automatically play a message outside working hours (e.g., "Our office is currently closed...").</a:t>
            </a:r>
            <a:br>
              <a:rPr lang="en-IN" sz="2200" dirty="0"/>
            </a:br>
            <a:r>
              <a:rPr lang="en-IN" sz="2200" b="1" dirty="0"/>
              <a:t>Holiday Notification IVR </a:t>
            </a:r>
            <a:r>
              <a:rPr lang="en-IN" sz="2200" dirty="0"/>
              <a:t>Pre-record and schedule messages for holidays or special non-working days</a:t>
            </a:r>
            <a:r>
              <a:rPr lang="en-IN" sz="2700" dirty="0"/>
              <a:t>.</a:t>
            </a:r>
            <a:br>
              <a:rPr lang="en-IN" sz="1200" dirty="0"/>
            </a:b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52317-C6BA-297A-D498-94F8AC9F0DE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2" r="132" b="21466"/>
          <a:stretch/>
        </p:blipFill>
        <p:spPr bwMode="auto">
          <a:xfrm>
            <a:off x="0" y="2468880"/>
            <a:ext cx="12192000" cy="4389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3950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0AAF9-C636-00BD-C4C5-7272A21A1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10576560" cy="3779520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Thank You</a:t>
            </a:r>
            <a:br>
              <a:rPr lang="en-IN" dirty="0"/>
            </a:br>
            <a:r>
              <a:rPr lang="en-IN" sz="4000" dirty="0"/>
              <a:t>Thank you for your time and interest in</a:t>
            </a:r>
            <a:br>
              <a:rPr lang="en-IN" sz="4000" dirty="0"/>
            </a:br>
            <a:r>
              <a:rPr lang="en-IN" sz="4000" b="1" dirty="0"/>
              <a:t>Next2Call’s Telephony Panel &amp; CRM Solutions</a:t>
            </a:r>
            <a:br>
              <a:rPr lang="en-IN" sz="4000" dirty="0"/>
            </a:br>
            <a:r>
              <a:rPr lang="en-IN" sz="4000" dirty="0"/>
              <a:t>For any queries, demo requests, or custom solutions, feel free to connect with us: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14534-81AE-9FB0-5C89-A85003578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440" y="3627121"/>
            <a:ext cx="10576560" cy="3230880"/>
          </a:xfrm>
        </p:spPr>
        <p:txBody>
          <a:bodyPr/>
          <a:lstStyle/>
          <a:p>
            <a:pPr marL="0" indent="0">
              <a:buNone/>
            </a:pPr>
            <a:br>
              <a:rPr lang="en-IN" dirty="0"/>
            </a:br>
            <a:br>
              <a:rPr lang="en-IN" dirty="0"/>
            </a:br>
            <a:r>
              <a:rPr lang="en-IN" sz="2800" dirty="0"/>
              <a:t>📞 </a:t>
            </a:r>
            <a:r>
              <a:rPr lang="en-IN" sz="2800" b="1" dirty="0"/>
              <a:t>Contact Number:</a:t>
            </a:r>
            <a:r>
              <a:rPr lang="en-IN" sz="2800" dirty="0"/>
              <a:t> +91-9650866007</a:t>
            </a:r>
            <a:br>
              <a:rPr lang="en-IN" sz="2800" dirty="0"/>
            </a:br>
            <a:r>
              <a:rPr lang="en-IN" sz="2800" dirty="0"/>
              <a:t>📧 </a:t>
            </a:r>
            <a:r>
              <a:rPr lang="en-IN" sz="2800" b="1" dirty="0"/>
              <a:t>Email ID:</a:t>
            </a:r>
            <a:r>
              <a:rPr lang="en-IN" sz="2800" dirty="0"/>
              <a:t> sales@next2call.com</a:t>
            </a:r>
            <a:br>
              <a:rPr lang="en-IN" sz="2800" dirty="0"/>
            </a:br>
            <a:r>
              <a:rPr lang="en-IN" sz="2800" dirty="0"/>
              <a:t>🌐 </a:t>
            </a:r>
            <a:r>
              <a:rPr lang="en-IN" sz="2800" b="1" dirty="0"/>
              <a:t>Website:</a:t>
            </a:r>
            <a:r>
              <a:rPr lang="en-IN" sz="2800" dirty="0"/>
              <a:t> </a:t>
            </a:r>
            <a:r>
              <a:rPr lang="en-IN" sz="2800" dirty="0">
                <a:hlinkClick r:id="rId2"/>
              </a:rPr>
              <a:t>www.next2call.com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76704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{B5277332-DCC3-A845-8897-E862D40D4153}tf10001069</Template>
  <TotalTime>70</TotalTime>
  <Words>486</Words>
  <Application>Microsoft Office PowerPoint</Application>
  <PresentationFormat>Widescreen</PresentationFormat>
  <Paragraphs>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Wisp</vt:lpstr>
      <vt:lpstr>PowerPoint Presentation</vt:lpstr>
      <vt:lpstr>About, Next2Call.com</vt:lpstr>
      <vt:lpstr>Login Page </vt:lpstr>
      <vt:lpstr>Dashboard -Shows live campaign status -Agent availability -Live call monitoring -Real-time summary of connected calls </vt:lpstr>
      <vt:lpstr>Add/Create Campaign</vt:lpstr>
      <vt:lpstr>Add User / Agent Admin can add agents with details like name, username, password Assign them to campaigns and queues Enable/disable users with a click</vt:lpstr>
      <vt:lpstr>Inbuilt Softphone Call Transfer (Blind &amp; Attended) Easily transfer calls to another agent or department with a single click.  Call Conference Add multiple participants into a live call for instant team collaboration or client consultations.  Call Barging &amp; Whispering Supervisors can monitor calls silently or assist agents in real-time without the customer hearing.  Secure &amp; Browser-Based Works over HTTPS and WebRTC, ensuring secure, plugin-free connectivity. </vt:lpstr>
      <vt:lpstr>Call Reports: Comprehensive report of all inbound and outbound calls Date &amp; time filter Call duration, status, disposition summary Export to Excel for analysis </vt:lpstr>
      <vt:lpstr>Agent Break Time Report:-   Track agent break status    Break start/end time    Reason for break (tea, lunch, etc.)    Useful for productivity analysis </vt:lpstr>
      <vt:lpstr>Agent/User Login Reports:- Detailed history of agent login/Logout time Real Time status of Agents Advanced filter option to search agents Login report by Name/User ID</vt:lpstr>
      <vt:lpstr>Add and remove disposition:-  Add new call outcomes such as “Interested,” “Callback,” “Not Reachable” Remove or modify existing dispositions Disposition-wise agent performance tracking </vt:lpstr>
      <vt:lpstr>IVR Converter: Welcome Message IVR Set up a professional greeting for incoming calls during business hours. After-Office Hour IVR Automatically play a message outside working hours (e.g., "Our office is currently closed..."). Holiday Notification IVR Pre-record and schedule messages for holidays or special non-working days. </vt:lpstr>
      <vt:lpstr>Thank You Thank you for your time and interest in Next2Call’s Telephony Panel &amp; CRM Solutions For any queries, demo requests, or custom solutions, feel free to connect with us: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PC</cp:lastModifiedBy>
  <cp:revision>7</cp:revision>
  <dcterms:created xsi:type="dcterms:W3CDTF">2025-08-06T10:58:27Z</dcterms:created>
  <dcterms:modified xsi:type="dcterms:W3CDTF">2025-09-05T12:00:56Z</dcterms:modified>
</cp:coreProperties>
</file>